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008000"/>
    <a:srgbClr val="E44ADD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910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1.wav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neuron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09329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7748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CC0000"/>
                </a:solidFill>
                <a:effectLst/>
              </a:rPr>
              <a:t>BUDOWA I FUNKCJE UKŁADU NERWOWEGO CZŁOWIEKA</a:t>
            </a:r>
            <a:endParaRPr lang="pl-PL" dirty="0">
              <a:solidFill>
                <a:srgbClr val="CC0000"/>
              </a:solid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5949280"/>
            <a:ext cx="7854696" cy="90872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Jak zbudowany jest i jak działa nasz centralny układ sterowania organizmem.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" name="~PP1754.WAV">
            <a:hlinkClick r:id="" action="ppaction://media"/>
          </p:cNvPr>
          <p:cNvPicPr>
            <a:picLocks noRot="1" noChangeAspect="1"/>
          </p:cNvPicPr>
          <p:nvPr>
            <a:wavAudioFile r:embed="rId1" name="~PP175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6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FUNKCJE UKŁADU NERWOWEGO</a:t>
            </a:r>
            <a:endParaRPr lang="pl-PL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l-PL" dirty="0" smtClean="0"/>
              <a:t>Utrzymanie łączności organizmu z otoczeniem: odbieranie bodźców i reagowanie na nie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l-PL" dirty="0" smtClean="0"/>
              <a:t>Regulacja pracy narządów wewnętrznych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l-PL" dirty="0" smtClean="0"/>
              <a:t>Integracja całego organizmu w jedną całość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l-PL" dirty="0" smtClean="0"/>
              <a:t>Umożliwia sprawne poruszanie się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5" name="Obraz 4" descr="dobre_suplementy_na_sprawny_moz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429000"/>
            <a:ext cx="345638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az 5" descr="neur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77072"/>
            <a:ext cx="3044056" cy="2283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~PP3273.WAV">
            <a:hlinkClick r:id="" action="ppaction://media"/>
          </p:cNvPr>
          <p:cNvPicPr>
            <a:picLocks noRot="1" noChangeAspect="1"/>
          </p:cNvPicPr>
          <p:nvPr>
            <a:wavAudioFile r:embed="rId2" name="~PP3273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205536" cy="1296144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>
                <a:ln>
                  <a:solidFill>
                    <a:srgbClr val="FF0000"/>
                  </a:solidFill>
                </a:ln>
                <a:solidFill>
                  <a:srgbClr val="E44ADD"/>
                </a:solidFill>
              </a:rPr>
              <a:t>Podział układu nerwowego pod względem funkcjonalnym</a:t>
            </a:r>
            <a:endParaRPr lang="pl-PL" sz="4800" dirty="0">
              <a:ln>
                <a:solidFill>
                  <a:srgbClr val="FF0000"/>
                </a:solidFill>
              </a:ln>
              <a:solidFill>
                <a:srgbClr val="E44ADD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3600400" cy="2160240"/>
          </a:xfrm>
        </p:spPr>
        <p:txBody>
          <a:bodyPr>
            <a:normAutofit fontScale="70000" lnSpcReduction="20000"/>
          </a:bodyPr>
          <a:lstStyle/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pl-PL" dirty="0" smtClean="0"/>
              <a:t>Steruje pracą mięśni szkieletowych 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q"/>
            </a:pPr>
            <a:r>
              <a:rPr lang="pl-PL" dirty="0" smtClean="0"/>
              <a:t>Umożliwia kontakt organizmu ze środowiskiem zewnętrznym – odbieranie bodźców z otoczenia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q"/>
            </a:pPr>
            <a:r>
              <a:rPr lang="pl-PL" dirty="0" err="1" smtClean="0"/>
              <a:t>Zywkle</a:t>
            </a:r>
            <a:r>
              <a:rPr lang="pl-PL" dirty="0" smtClean="0"/>
              <a:t> jego działanie zależy od naszej woli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q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55776" y="198884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UKŁAD NERWOWY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2852936"/>
            <a:ext cx="25922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spc="3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SOMATYCZNY</a:t>
            </a:r>
            <a:endParaRPr lang="pl-PL" sz="2000" b="1" spc="3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6136" y="2924944"/>
            <a:ext cx="295232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spc="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AUTONOMICZNY</a:t>
            </a:r>
            <a:endParaRPr lang="pl-PL" sz="2000" b="1" spc="300" dirty="0"/>
          </a:p>
        </p:txBody>
      </p:sp>
      <p:cxnSp>
        <p:nvCxnSpPr>
          <p:cNvPr id="8" name="Łącznik prosty ze strzałką 7"/>
          <p:cNvCxnSpPr>
            <a:stCxn id="4" idx="1"/>
          </p:cNvCxnSpPr>
          <p:nvPr/>
        </p:nvCxnSpPr>
        <p:spPr>
          <a:xfrm flipH="1">
            <a:off x="1475656" y="2281228"/>
            <a:ext cx="1080120" cy="42769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444208" y="2420888"/>
            <a:ext cx="648072" cy="4320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5436096" y="342900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44ADD"/>
              </a:buClr>
              <a:buFont typeface="Wingdings" pitchFamily="2" charset="2"/>
              <a:buChar char="q"/>
            </a:pPr>
            <a:r>
              <a:rPr lang="pl-PL" dirty="0" smtClean="0"/>
              <a:t>Kieruje pracą narządów wewnętrznych</a:t>
            </a:r>
          </a:p>
          <a:p>
            <a:pPr>
              <a:buClr>
                <a:srgbClr val="E44ADD"/>
              </a:buClr>
              <a:buFont typeface="Wingdings" pitchFamily="2" charset="2"/>
              <a:buChar char="q"/>
            </a:pPr>
            <a:r>
              <a:rPr lang="pl-PL" dirty="0" smtClean="0"/>
              <a:t>Kieruje przemianą materii</a:t>
            </a:r>
          </a:p>
          <a:p>
            <a:pPr>
              <a:buClr>
                <a:srgbClr val="E44ADD"/>
              </a:buClr>
              <a:buFont typeface="Wingdings" pitchFamily="2" charset="2"/>
              <a:buChar char="q"/>
            </a:pPr>
            <a:r>
              <a:rPr lang="pl-PL" dirty="0" smtClean="0"/>
              <a:t>Zwykle jego działanie nie zależy od naszej woli</a:t>
            </a:r>
          </a:p>
          <a:p>
            <a:pPr>
              <a:buClr>
                <a:srgbClr val="E44ADD"/>
              </a:buClr>
              <a:buFont typeface="Wingdings" pitchFamily="2" charset="2"/>
              <a:buChar char="q"/>
            </a:pP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07904" y="5229200"/>
            <a:ext cx="19442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WSPÓŁCZULNY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516216" y="5229200"/>
            <a:ext cx="26277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PRZYWSPÓŁCZULNY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4788024" y="4869160"/>
            <a:ext cx="57606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7740352" y="4797152"/>
            <a:ext cx="360040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4283968" y="57332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Oba te układy działają na zasadzie antagonistów czyli przeciwnie do siebie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2" name="Strzałka w prawo 21"/>
          <p:cNvSpPr/>
          <p:nvPr/>
        </p:nvSpPr>
        <p:spPr>
          <a:xfrm>
            <a:off x="5724128" y="5229200"/>
            <a:ext cx="648072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lewo 22"/>
          <p:cNvSpPr/>
          <p:nvPr/>
        </p:nvSpPr>
        <p:spPr>
          <a:xfrm>
            <a:off x="5796136" y="5517232"/>
            <a:ext cx="576064" cy="4571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~PP716.WAV">
            <a:hlinkClick r:id="" action="ppaction://media"/>
          </p:cNvPr>
          <p:cNvPicPr>
            <a:picLocks noRot="1" noChangeAspect="1"/>
          </p:cNvPicPr>
          <p:nvPr>
            <a:wavAudioFile r:embed="rId2" name="~PP71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1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 animBg="1"/>
      <p:bldP spid="12" grpId="0"/>
      <p:bldP spid="13" grpId="0" animBg="1"/>
      <p:bldP spid="14" grpId="0" animBg="1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 to jest ośrodek?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487888"/>
          </a:xfrm>
        </p:spPr>
        <p:txBody>
          <a:bodyPr/>
          <a:lstStyle/>
          <a:p>
            <a:r>
              <a:rPr lang="pl-PL" b="1" i="1" u="sng" dirty="0" smtClean="0">
                <a:solidFill>
                  <a:srgbClr val="FFC000"/>
                </a:solidFill>
              </a:rPr>
              <a:t>OŚRODEK </a:t>
            </a:r>
            <a:r>
              <a:rPr lang="pl-PL" dirty="0" smtClean="0"/>
              <a:t>to zespół komórek nerwowych w ośrodkowym układzie nerwowym wspólnie sterujących określoną czynnością. Ośrodki mogą znajdować się w mózgu lub rdzeniu kręgowym.</a:t>
            </a:r>
            <a:endParaRPr lang="pl-PL" dirty="0"/>
          </a:p>
        </p:txBody>
      </p:sp>
      <p:pic>
        <p:nvPicPr>
          <p:cNvPr id="4" name="Obraz 3" descr="osrodki'mozg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3528392" cy="350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osrodki'mozgu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852936"/>
            <a:ext cx="4752528" cy="318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14.WAV">
            <a:hlinkClick r:id="" action="ppaction://media"/>
          </p:cNvPr>
          <p:cNvPicPr>
            <a:picLocks noRot="1" noChangeAspect="1"/>
          </p:cNvPicPr>
          <p:nvPr>
            <a:wavAudioFile r:embed="rId2" name="~PP14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l-PL" dirty="0" smtClean="0"/>
              <a:t>Co to jest łuk odruchowy?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1052736"/>
            <a:ext cx="896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Jest to droga, jaką przebywa impuls nerwowy od </a:t>
            </a:r>
            <a:r>
              <a:rPr lang="pl-PL" sz="2000" b="1" dirty="0" smtClean="0">
                <a:solidFill>
                  <a:srgbClr val="FF0000"/>
                </a:solidFill>
              </a:rPr>
              <a:t>RECEPTORA</a:t>
            </a:r>
            <a:r>
              <a:rPr lang="pl-PL" sz="2000" b="1" dirty="0" smtClean="0"/>
              <a:t> bodźca przez neuron czuciowy, kojarzeniowy oraz ruchowy do </a:t>
            </a:r>
            <a:r>
              <a:rPr lang="pl-PL" sz="2000" b="1" dirty="0" smtClean="0">
                <a:solidFill>
                  <a:srgbClr val="FF0000"/>
                </a:solidFill>
              </a:rPr>
              <a:t>EFEKTORA</a:t>
            </a:r>
            <a:r>
              <a:rPr lang="pl-PL" sz="2000" b="1" dirty="0" smtClean="0"/>
              <a:t>. Łuk odruchowy ma bardzo ważne znaczenie dla organizmu: umożliwia szybką reakcję np. obronną, która odbywa się na poziomie rdzenia kręgowego, bez udziału mózgu.</a:t>
            </a:r>
            <a:endParaRPr lang="pl-PL" sz="2000" b="1" dirty="0"/>
          </a:p>
        </p:txBody>
      </p:sp>
      <p:pic>
        <p:nvPicPr>
          <p:cNvPr id="4" name="Symbol zastępczy zawartości 3" descr="rys129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9144000" cy="5184576"/>
          </a:xfrm>
        </p:spPr>
      </p:pic>
      <p:sp>
        <p:nvSpPr>
          <p:cNvPr id="6" name="Wybuch  2 5"/>
          <p:cNvSpPr/>
          <p:nvPr/>
        </p:nvSpPr>
        <p:spPr>
          <a:xfrm>
            <a:off x="1115616" y="2636912"/>
            <a:ext cx="288032" cy="288032"/>
          </a:xfrm>
          <a:prstGeom prst="irregularSeal2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4-ramienna 6"/>
          <p:cNvSpPr/>
          <p:nvPr/>
        </p:nvSpPr>
        <p:spPr>
          <a:xfrm>
            <a:off x="1043608" y="3068960"/>
            <a:ext cx="360040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Gwiazda 4-ramienna 7"/>
          <p:cNvSpPr/>
          <p:nvPr/>
        </p:nvSpPr>
        <p:spPr>
          <a:xfrm>
            <a:off x="5868144" y="3356992"/>
            <a:ext cx="432048" cy="288032"/>
          </a:xfrm>
          <a:prstGeom prst="star4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górę i w dół 8"/>
          <p:cNvSpPr/>
          <p:nvPr/>
        </p:nvSpPr>
        <p:spPr>
          <a:xfrm>
            <a:off x="755576" y="4437112"/>
            <a:ext cx="144016" cy="144016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~PP1541.WAV">
            <a:hlinkClick r:id="" action="ppaction://media"/>
          </p:cNvPr>
          <p:cNvPicPr>
            <a:picLocks noRot="1" noChangeAspect="1"/>
          </p:cNvPicPr>
          <p:nvPr>
            <a:wavAudioFile r:embed="rId2" name="~PP154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0.0111 -0.0007 0.00116 0.00572 0.00972 C 0.00937 0.01457 0.00798 0.01758 0.01302 0.02128 C 0.01927 0.02591 0.02934 0.02845 0.03611 0.03076 C 0.04947 0.04279 0.03975 0.03562 0.07378 0.03284 C 0.08784 0.03169 0.10173 0.02845 0.11597 0.02706 C 0.12934 0.02059 0.14548 0.02151 0.15937 0.0192 C 0.16527 0.01827 0.17673 0.0155 0.17673 0.0155 C 0.17986 0.01689 0.18211 0.02082 0.18541 0.02128 C 0.19253 0.0222 0.19913 0.01712 0.20572 0.0155 C 0.21197 0.01388 0.21857 0.01411 0.22465 0.01157 C 0.23229 0.00833 0.24131 0.00255 0.2493 0.00185 C 0.26284 0.0007 0.27621 0.0007 0.28975 0 C 0.29722 -0.00323 0.30173 -0.00439 0.31006 -0.00578 C 0.31614 -0.00832 0.32118 -0.01295 0.32743 -0.01549 C 0.33732 -0.02428 0.33281 -0.0215 0.34045 -0.0252 C 0.34149 -0.02706 0.34201 -0.0296 0.3434 -0.03099 C 0.34461 -0.03214 0.3467 -0.03145 0.34774 -0.03284 C 0.34878 -0.03422 0.34843 -0.037 0.3493 -0.03862 C 0.3519 -0.04394 0.35503 -0.04903 0.35798 -0.05411 C 0.36232 -0.06198 0.37326 -0.06175 0.37968 -0.06383 C 0.39149 -0.06776 0.40104 -0.07608 0.41302 -0.07909 C 0.4184 -0.0895 0.42569 -0.08996 0.43333 -0.09644 C 0.48194 -0.09482 0.47916 -0.09736 0.51302 -0.08302 C 0.52065 -0.07608 0.52343 -0.06799 0.53333 -0.06383 C 0.53593 -0.06036 0.53975 -0.05804 0.54201 -0.05411 C 0.54288 -0.05249 0.54236 -0.04972 0.5434 -0.04833 C 0.54461 -0.04671 0.55434 -0.04139 0.55642 -0.04047 C 0.56319 -0.02729 0.56128 -0.0333 0.56371 -0.02312 C 0.56232 -0.01341 0.56215 -0.00878 0.55503 -0.00578 C 0.55312 -0.00185 0.55052 0.00139 0.5493 0.00578 C 0.54878 0.00764 0.54843 0.00972 0.54774 0.01157 C 0.54704 0.01365 0.54618 0.01573 0.54496 0.01735 C 0.54375 0.01897 0.54045 0.02128 0.54045 0.02128 " pathEditMode="relative" ptsTypes="fffffffffffffffffffffffffffffffff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1 0.01064 -0.00174 0.01526 -0.01146 0.01942 C -0.01441 0.02058 -0.02032 0.02312 -0.02032 0.02312 C -0.02518 0.02752 -0.029 0.02891 -0.0349 0.03099 C -0.04775 0.03029 -0.06094 0.03006 -0.07379 0.02891 C -0.08525 0.02798 -0.09636 0.02012 -0.10712 0.01549 C -0.11007 0.01665 -0.11303 0.01919 -0.11598 0.01549 C -0.11702 0.0141 -0.11632 0.0111 -0.11737 0.00971 C -0.12188 0.0037 -0.13664 -0.00833 -0.14341 -0.01157 C -0.14549 -0.02267 -0.14827 -0.02729 -0.15643 -0.03076 C -0.16007 -0.03793 -0.15782 -0.03608 -0.16372 -0.03862 C -0.16667 -0.04001 -0.1724 -0.04233 -0.1724 -0.04233 C -0.19063 -0.04117 -0.20625 -0.04186 -0.22309 -0.03469 C -0.22448 -0.03331 -0.22587 -0.03169 -0.22744 -0.03076 C -0.22934 -0.02961 -0.2316 -0.0303 -0.23334 -0.02891 C -0.23507 -0.02752 -0.23594 -0.02452 -0.23768 -0.02313 C -0.24306 -0.0185 -0.25191 -0.01804 -0.25799 -0.0155 C -0.26632 -0.00787 -0.27709 -0.00972 -0.28698 -0.00764 C -0.29584 -0.00393 -0.29532 -0.00417 -0.30139 0.00786 C -0.30504 0.01503 -0.31441 0.01919 -0.32049 0.02127 C -0.32744 0.02382 -0.33143 0.02729 -0.33768 0.03284 C -0.33907 0.03422 -0.34202 0.03677 -0.34202 0.03677 C -0.34879 0.05088 -0.33907 0.03399 -0.35799 0.0444 C -0.36025 0.04556 -0.36094 0.04972 -0.36233 0.05226 C -0.36546 0.06521 -0.36806 0.06891 -0.37674 0.07331 C -0.37917 0.08372 -0.38125 0.08857 -0.38837 0.09459 C -0.39202 0.10985 -0.4 0.13621 -0.41007 0.14477 C -0.41198 0.1487 -0.41389 0.15263 -0.41598 0.15633 C -0.41737 0.15911 -0.42032 0.1642 -0.42032 0.1642 C -0.42674 0.19102 -0.44237 0.18964 -0.46077 0.1931 C -0.46372 0.19426 -0.46632 0.19727 -0.46945 0.19704 C -0.47917 0.19634 -0.48872 0.1931 -0.49844 0.19125 C -0.51198 0.18478 -0.49566 0.19172 -0.529 0.1931 C -0.53664 0.19334 -0.54445 0.19125 -0.55209 0.19125 " pathEditMode="relative" ptsTypes="fffffffffffffffffffffffffffffffff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Przewodzenie w synapsach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synapsy 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2636912"/>
            <a:ext cx="2483768" cy="2371725"/>
          </a:xfrm>
        </p:spPr>
      </p:pic>
      <p:sp>
        <p:nvSpPr>
          <p:cNvPr id="5" name="pole tekstowe 4"/>
          <p:cNvSpPr txBox="1"/>
          <p:nvPr/>
        </p:nvSpPr>
        <p:spPr>
          <a:xfrm>
            <a:off x="611560" y="126876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SYNAPSA</a:t>
            </a:r>
            <a:r>
              <a:rPr lang="pl-PL" dirty="0" smtClean="0"/>
              <a:t> jest to miejsce styku dwóch komórek, w którym dochodzi do przeniesienia impulsu nerwowego z jednej komórki na drugą. Do przeniesienia tego dochodzi dzięki substancji chemicznej zwanej </a:t>
            </a:r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NEUROPRZEKAŹNIKIEM.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508518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Mamy synapsy</a:t>
            </a:r>
            <a:r>
              <a:rPr lang="pl-PL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0000"/>
                </a:solidFill>
              </a:rPr>
              <a:t>nerwowo-nerwowe </a:t>
            </a:r>
            <a:r>
              <a:rPr lang="pl-PL" b="1" dirty="0" smtClean="0"/>
              <a:t>— połączenie między dwiema komórkami nerwowymi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0070C0"/>
                </a:solidFill>
              </a:rPr>
              <a:t>nerwowo-mięśniowe </a:t>
            </a:r>
            <a:r>
              <a:rPr lang="pl-PL" b="1" dirty="0" smtClean="0"/>
              <a:t>— połączenie między komórką nerwową i mięśniową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nerwowo-gruczołowe</a:t>
            </a:r>
            <a:r>
              <a:rPr lang="pl-PL" b="1" dirty="0" smtClean="0"/>
              <a:t> — połączenie między komórką nerwową i gruczołową</a:t>
            </a:r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7" name="Obraz 6" descr="synap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780928"/>
            <a:ext cx="2857500" cy="2124075"/>
          </a:xfrm>
          <a:prstGeom prst="rect">
            <a:avLst/>
          </a:prstGeom>
        </p:spPr>
      </p:pic>
      <p:pic>
        <p:nvPicPr>
          <p:cNvPr id="8" name="~PP3799.WAV">
            <a:hlinkClick r:id="" action="ppaction://media"/>
          </p:cNvPr>
          <p:cNvPicPr>
            <a:picLocks noRot="1" noChangeAspect="1"/>
          </p:cNvPicPr>
          <p:nvPr>
            <a:wavAudioFile r:embed="rId2" name="~PP3799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4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E44A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układu nerwowego człowieka.</a:t>
            </a:r>
            <a:endParaRPr lang="pl-PL" sz="4000" b="1" dirty="0">
              <a:solidFill>
                <a:srgbClr val="E44A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3600400" cy="5055840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Układ nerwowy zbudowany jest z </a:t>
            </a: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</a:rPr>
              <a:t>tkanki nerwowej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, którą budują komórki nerwowe zwane </a:t>
            </a:r>
            <a:r>
              <a:rPr lang="pl-PL" b="1" dirty="0" smtClean="0">
                <a:solidFill>
                  <a:srgbClr val="C00000"/>
                </a:solidFill>
              </a:rPr>
              <a:t>NEURONAMI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Obraz 3" descr="neu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2276872"/>
            <a:ext cx="3360373" cy="2520280"/>
          </a:xfrm>
          <a:prstGeom prst="rect">
            <a:avLst/>
          </a:prstGeom>
        </p:spPr>
      </p:pic>
      <p:pic>
        <p:nvPicPr>
          <p:cNvPr id="6" name="Obraz 5" descr="neur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340768"/>
            <a:ext cx="4896544" cy="534168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wiazda 5-ramienna 6"/>
          <p:cNvSpPr/>
          <p:nvPr/>
        </p:nvSpPr>
        <p:spPr>
          <a:xfrm>
            <a:off x="5292080" y="1988840"/>
            <a:ext cx="216024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4499992" y="2780928"/>
            <a:ext cx="216024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4427984" y="3717032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5724128" y="2924944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~PP2934.WAV">
            <a:hlinkClick r:id="" action="ppaction://media"/>
          </p:cNvPr>
          <p:cNvPicPr>
            <a:picLocks noRot="1" noChangeAspect="1"/>
          </p:cNvPicPr>
          <p:nvPr>
            <a:wavAudioFile r:embed="rId2" name="~PP2934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1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0.02614 L -0.4908 0.267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457 0.00365 -0.01434 0.01302 -0.02706 C 0.01441 -0.02891 0.01736 -0.03284 0.01736 -0.03284 C 0.02049 -0.04463 0.01632 -0.0333 0.02465 -0.04232 C 0.02986 -0.0481 0.025 -0.04903 0.03194 -0.05389 C 0.03281 -0.05458 0.04549 -0.05759 0.04635 -0.05782 C 0.06024 -0.05643 0.06337 -0.05666 0.07396 -0.05204 C 0.07847 -0.04602 0.08142 -0.04093 0.08403 -0.03284 C 0.08524 -0.02914 0.08472 -0.02405 0.08698 -0.02105 C 0.08941 -0.01781 0.09566 -0.01341 0.09566 -0.01341 C 0.10174 0.01179 0.09705 0.05666 0.10868 0.07932 C 0.11389 0.10754 0.10851 0.07586 0.11163 0.14685 C 0.11198 0.15495 0.11754 0.16674 0.12031 0.17391 C 0.12188 0.18201 0.12431 0.18895 0.12604 0.19704 C 0.12656 0.19935 0.12865 0.20745 0.13038 0.2086 C 0.13993 0.21485 0.15226 0.21577 0.16233 0.22017 C 0.17274 0.22942 0.16788 0.22572 0.17674 0.23173 C 0.18889 0.25231 0.19167 0.24376 0.21892 0.24537 C 0.23733 0.25324 0.2309 0.25278 0.25799 0.25486 C 0.26285 0.25717 0.26736 0.25902 0.2724 0.26064 C 0.28038 0.26781 0.27326 0.26272 0.28698 0.26642 C 0.28854 0.26688 0.28976 0.2685 0.29132 0.2685 C 0.32274 0.26966 0.35417 0.26966 0.38559 0.27035 C 0.38819 0.27266 0.39167 0.27336 0.39427 0.27613 C 0.39566 0.27752 0.39879 0.28238 0.39705 0.28191 C 0.39375 0.28076 0.39167 0.2759 0.38837 0.27428 C 0.38698 0.27359 0.38299 0.27081 0.38403 0.2722 C 0.38646 0.27544 0.39271 0.28006 0.39271 0.28006 C 0.39653 0.2877 0.39479 0.2907 0.40139 0.29348 C 0.40278 0.29533 0.40573 0.29926 0.40573 0.29926 " pathEditMode="relative" ptsTypes="fffffffffffffffffffffffffffff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5 0.00069 0.01858 -0.00208 0.02621 0.0037 C 0.03559 0.01064 0.04028 0.02359 0.05087 0.02683 C 0.05608 0.03376 0.05972 0.03423 0.06667 0.03654 C 0.07222 0.04024 0.07552 0.04556 0.08125 0.0481 C 0.08646 0.05735 0.09201 0.06591 0.09722 0.07516 C 0.10069 0.09991 0.10156 0.12442 0.10729 0.14847 C 0.10868 0.16258 0.11233 0.17507 0.11458 0.18918 C 0.11562 0.23034 0.11406 0.24561 0.12621 0.27798 C 0.12969 0.30203 0.12448 0.27521 0.13194 0.29325 C 0.13906 0.31013 0.13038 0.30111 0.13924 0.30874 C 0.14427 0.31915 0.14097 0.31267 0.1493 0.32817 C 0.15226 0.33372 0.15903 0.33187 0.16389 0.33395 C 0.16684 0.33511 0.16962 0.33696 0.17257 0.33765 C 0.17778 0.33881 0.18316 0.33904 0.18854 0.33973 C 0.19149 0.34089 0.19566 0.33996 0.19722 0.34343 C 0.19809 0.34551 0.19844 0.34829 0.2 0.34944 C 0.20712 0.355 0.2243 0.35338 0.23333 0.35523 C 0.23802 0.35731 0.24149 0.36332 0.24635 0.36471 C 0.26163 0.3691 0.25121 0.36656 0.2783 0.36864 C 0.28993 0.37118 0.29896 0.37882 0.31024 0.38205 C 0.32743 0.38691 0.3151 0.3839 0.34792 0.38598 C 0.36163 0.41281 0.35364 0.45375 0.35364 0.4845 " pathEditMode="relative" ptsTypes="ffffffffffffffffffffff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0.00277 -0.00729 0.00786 -0.01163 0.01364 C -0.01528 0.02844 -0.0099 0.00925 -0.01736 0.0252 C -0.01892 0.02844 -0.02066 0.03654 -0.0217 0.0407 C -0.01962 0.05874 -0.02101 0.06012 -0.02899 0.07354 C -0.03108 0.07724 -0.03281 0.08117 -0.03472 0.0851 C -0.03628 0.08811 -0.03906 0.09458 -0.03906 0.09458 C -0.03802 0.11308 -0.03872 0.11725 -0.03333 0.13135 C -0.03125 0.14616 -0.02674 0.15564 -0.01736 0.16419 C -0.01163 0.17599 -0.01684 0.1635 -0.01302 0.18339 C -0.01163 0.19079 -0.00903 0.1975 -0.00729 0.20467 C -0.0066 0.2079 -0.00677 0.21137 -0.00573 0.21438 C -0.00486 0.21692 -0.0026 0.21808 -0.00139 0.22016 C 0.00069 0.22386 0.00434 0.23173 0.00434 0.23173 C 0.00538 0.25439 0.00729 0.2722 0.01163 0.29347 C 0.01233 0.31868 0.01094 0.36794 0.0276 0.39014 C 0.02934 0.39477 0.03177 0.39893 0.03333 0.40356 C 0.03542 0.41026 0.03403 0.41651 0.03767 0.42298 C 0.04583 0.43732 0.0375 0.4246 0.04931 0.4364 C 0.05694 0.44403 0.05017 0.44102 0.05937 0.44796 C 0.06997 0.45582 0.08299 0.45744 0.09427 0.46345 C 0.09618 0.466 0.1 0.47178 0.10295 0.47317 C 0.11233 0.47733 0.13073 0.4808 0.14062 0.48265 C 0.16528 0.49167 0.19219 0.48959 0.21736 0.49421 C 0.21875 0.49468 0.22014 0.4956 0.2217 0.49629 C 0.225 0.49722 0.22865 0.49653 0.23194 0.49814 C 0.23368 0.49861 0.23472 0.50092 0.23628 0.50208 C 0.24306 0.50647 0.23854 0.50046 0.24635 0.50786 C 0.25955 0.52058 0.24115 0.50716 0.2566 0.51734 C 0.26111 0.53584 0.25799 0.54394 0.25365 0.56197 C 0.25208 0.57816 0.25139 0.57978 0.24635 0.59273 C 0.24583 0.59505 0.24601 0.59828 0.24497 0.6006 C 0.2408 0.61054 0.23194 0.61447 0.23194 0.6295 " pathEditMode="relative" ptsTypes="ffffffffffffffffffffffffffffffff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54 0.00578 -0.02291 0.02082 -0.03611 0.02706 C -0.0375 0.02891 -0.03923 0.03076 -0.04045 0.03284 C -0.04253 0.03654 -0.04635 0.0444 -0.04635 0.0444 C -0.04948 0.05736 -0.0533 0.06337 -0.06076 0.07331 C -0.06128 0.07586 -0.06232 0.0784 -0.06232 0.08118 C -0.06232 0.08811 -0.0618 0.09528 -0.06076 0.10222 C -0.05972 0.10916 -0.05225 0.11286 -0.04913 0.11772 C -0.04653 0.12188 -0.046 0.12442 -0.04479 0.12928 C -0.04375 0.13321 -0.04201 0.14084 -0.04201 0.14084 C -0.04444 0.14732 -0.0467 0.15379 -0.04913 0.16027 C -0.05 0.16281 -0.05208 0.1679 -0.05208 0.1679 C -0.05104 0.19195 -0.05416 0.19959 -0.0434 0.21439 C -0.04045 0.22664 -0.04114 0.2463 -0.03038 0.25093 C -0.01371 0.26781 -0.03489 0.24792 -0.01875 0.25879 C -0.01111 0.26388 -0.01475 0.26342 -0.01007 0.27035 C -0.00729 0.27452 -0.00434 0.27798 -0.00139 0.28192 C 0 0.28377 0.00295 0.2877 0.00295 0.2877 C 0.00677 0.30366 0.00781 0.29972 0.01754 0.30689 C 0.02552 0.31291 0.03316 0.31961 0.04063 0.32632 C 0.04566 0.33095 0.05695 0.33095 0.06233 0.3321 C 0.07101 0.3358 0.07656 0.34552 0.08559 0.34945 C 0.09358 0.35292 0.08837 0.35107 0.10156 0.35338 C 0.1092 0.35731 0.11476 0.36749 0.12188 0.36864 C 0.12813 0.3698 0.13438 0.37003 0.14063 0.37072 C 0.1467 0.37327 0.15209 0.37812 0.15799 0.38021 C 0.16945 0.38414 0.17153 0.38275 0.18698 0.38414 C 0.19271 0.38691 0.19861 0.38784 0.20434 0.38992 C 0.20816 0.39131 0.21597 0.39385 0.21597 0.39385 C 0.22292 0.40009 0.22952 0.40287 0.23768 0.40541 C 0.24219 0.41143 0.24566 0.41258 0.25087 0.41698 C 0.25278 0.42461 0.25226 0.42068 0.25226 0.42854 " pathEditMode="relative" ptsTypes="fffffffffffffffffffffffffffffff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Wszystkie nerwy w organizmie tworzą układ nerwowy</a:t>
            </a:r>
            <a:endParaRPr lang="pl-P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uklad nerwow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3744416" cy="496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4499992" y="1916832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Nerw zbudowany z pęczków włókien nerwowych przekazuje informacje między ośrodkowym układem nerwowym, a częścią ciała, którą unerwia.</a:t>
            </a:r>
          </a:p>
          <a:p>
            <a:r>
              <a:rPr lang="pl-PL" sz="2800" b="1" dirty="0" smtClean="0"/>
              <a:t>Pojedynczy nerw może się składać z setek włókien nerwowych.</a:t>
            </a:r>
            <a:endParaRPr lang="pl-PL" sz="2800" b="1" dirty="0"/>
          </a:p>
        </p:txBody>
      </p:sp>
      <p:pic>
        <p:nvPicPr>
          <p:cNvPr id="5" name="~PP1163.WAV">
            <a:hlinkClick r:id="" action="ppaction://media"/>
          </p:cNvPr>
          <p:cNvPicPr>
            <a:picLocks noRot="1" noChangeAspect="1"/>
          </p:cNvPicPr>
          <p:nvPr>
            <a:wavAudioFile r:embed="rId2" name="~PP116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692696"/>
            <a:ext cx="3178696" cy="1728192"/>
          </a:xfrm>
        </p:spPr>
        <p:txBody>
          <a:bodyPr>
            <a:normAutofit/>
          </a:bodyPr>
          <a:lstStyle/>
          <a:p>
            <a:pPr algn="ctr"/>
            <a:endParaRPr lang="pl-PL" sz="3600" dirty="0"/>
          </a:p>
        </p:txBody>
      </p:sp>
      <p:pic>
        <p:nvPicPr>
          <p:cNvPr id="4" name="Symbol zastępczy zawartości 3" descr="budowa'nerw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3"/>
            <a:ext cx="8964488" cy="68402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~PP1656.WAV">
            <a:hlinkClick r:id="" action="ppaction://media"/>
          </p:cNvPr>
          <p:cNvPicPr>
            <a:picLocks noRot="1" noChangeAspect="1"/>
          </p:cNvPicPr>
          <p:nvPr>
            <a:wavAudioFile r:embed="rId1" name="~PP165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8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układu nerwowego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uklad_nerwowy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1268760"/>
            <a:ext cx="2160240" cy="4968552"/>
          </a:xfrm>
        </p:spPr>
      </p:pic>
      <p:sp>
        <p:nvSpPr>
          <p:cNvPr id="5" name="pole tekstowe 4"/>
          <p:cNvSpPr txBox="1"/>
          <p:nvPr/>
        </p:nvSpPr>
        <p:spPr>
          <a:xfrm>
            <a:off x="3707904" y="141277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UKŁAD NERWOWY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800" y="24208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OŚRODKOWY</a:t>
            </a:r>
          </a:p>
        </p:txBody>
      </p:sp>
      <p:sp>
        <p:nvSpPr>
          <p:cNvPr id="7" name="pole tekstowe 6"/>
          <p:cNvSpPr txBox="1"/>
          <p:nvPr/>
        </p:nvSpPr>
        <p:spPr>
          <a:xfrm flipH="1">
            <a:off x="6228184" y="2348880"/>
            <a:ext cx="273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OBWODOWY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3779912" y="184482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732240" y="191683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Obraz 12" descr="centra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717032"/>
            <a:ext cx="2698998" cy="2852936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627784" y="278092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-mózgowie</a:t>
            </a:r>
          </a:p>
          <a:p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-rdzeń kręgowy</a:t>
            </a:r>
            <a:endParaRPr lang="pl-P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868144" y="278092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-nerwy wychodzące z mózgu (12 par)</a:t>
            </a:r>
          </a:p>
          <a:p>
            <a:r>
              <a:rPr lang="pl-PL" sz="2400" b="1" dirty="0" smtClean="0">
                <a:solidFill>
                  <a:srgbClr val="7030A0"/>
                </a:solidFill>
              </a:rPr>
              <a:t>-nerwy wychodzące z rdzenia (31 par)</a:t>
            </a:r>
            <a:endParaRPr lang="pl-PL" sz="2400" b="1" dirty="0">
              <a:solidFill>
                <a:srgbClr val="7030A0"/>
              </a:solidFill>
            </a:endParaRPr>
          </a:p>
        </p:txBody>
      </p:sp>
      <p:pic>
        <p:nvPicPr>
          <p:cNvPr id="16" name="~PP3052.WAV">
            <a:hlinkClick r:id="" action="ppaction://media"/>
          </p:cNvPr>
          <p:cNvPicPr>
            <a:picLocks noRot="1" noChangeAspect="1"/>
          </p:cNvPicPr>
          <p:nvPr>
            <a:wavAudioFile r:embed="rId2" name="~PP3052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0532 L -0.36996 0.036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  <p:bldP spid="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mózgowia człowieka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352928" cy="5343872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Mózgowie zbudowane jest z: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półkul mózgowych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móżdżku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pnia mózgu</a:t>
            </a: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02mozg-prz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142503"/>
            <a:ext cx="5583096" cy="4715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~PP2819.WAV">
            <a:hlinkClick r:id="" action="ppaction://media"/>
          </p:cNvPr>
          <p:cNvPicPr>
            <a:picLocks noRot="1" noChangeAspect="1"/>
          </p:cNvPicPr>
          <p:nvPr>
            <a:wavAudioFile r:embed="rId2" name="~PP281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mozg-cal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40960" cy="66693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~PP4023.WAV">
            <a:hlinkClick r:id="" action="ppaction://media"/>
          </p:cNvPr>
          <p:cNvPicPr>
            <a:picLocks noRot="1" noChangeAspect="1"/>
          </p:cNvPicPr>
          <p:nvPr>
            <a:wavAudioFile r:embed="rId1" name="~PP402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6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Każda półkula mózgu dzieli się na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 4 płaty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 descr="ner_img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511638"/>
            <a:ext cx="7992888" cy="5157722"/>
          </a:xfrm>
        </p:spPr>
      </p:pic>
      <p:pic>
        <p:nvPicPr>
          <p:cNvPr id="5" name="~PP3650.WAV">
            <a:hlinkClick r:id="" action="ppaction://media"/>
          </p:cNvPr>
          <p:cNvPicPr>
            <a:picLocks noRot="1" noChangeAspect="1"/>
          </p:cNvPicPr>
          <p:nvPr>
            <a:wavAudioFile r:embed="rId2" name="~PP365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Centralny, czyli ośrodkowy układ nerwowy jest dobrze chroniony.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pl-PL" dirty="0" smtClean="0"/>
              <a:t>Mózg znajduje się w jamie czaszki, a rdzeń kręgowy w kanale rdzeniowym kręgosłupa.</a:t>
            </a:r>
          </a:p>
          <a:p>
            <a:r>
              <a:rPr lang="pl-PL" dirty="0" smtClean="0"/>
              <a:t>Dodatkowo chronione są  jeszcze przez </a:t>
            </a:r>
            <a:r>
              <a:rPr lang="pl-PL" dirty="0" err="1" smtClean="0"/>
              <a:t>tzw</a:t>
            </a:r>
            <a:r>
              <a:rPr lang="pl-PL" dirty="0" smtClean="0"/>
              <a:t> opony mózgowe: pajęczynówkę, naczyniówkę i twardówkę. Przestrzeń między oponą naczyniową i pajęczynową wypełnia płyn mózgowo - rdzeniowy</a:t>
            </a:r>
          </a:p>
          <a:p>
            <a:endParaRPr lang="pl-PL" dirty="0"/>
          </a:p>
        </p:txBody>
      </p:sp>
      <p:pic>
        <p:nvPicPr>
          <p:cNvPr id="5" name="Obraz 4" descr="99013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933056"/>
            <a:ext cx="2992810" cy="2712517"/>
          </a:xfrm>
          <a:prstGeom prst="rect">
            <a:avLst/>
          </a:prstGeom>
        </p:spPr>
      </p:pic>
      <p:pic>
        <p:nvPicPr>
          <p:cNvPr id="6" name="Obraz 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33056"/>
            <a:ext cx="2736304" cy="2924944"/>
          </a:xfrm>
          <a:prstGeom prst="rect">
            <a:avLst/>
          </a:prstGeom>
        </p:spPr>
      </p:pic>
      <p:pic>
        <p:nvPicPr>
          <p:cNvPr id="4" name="Obraz 3" descr="08cfc1a9-fa38-4ba8-bfd0-48b2627ad055.f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933056"/>
            <a:ext cx="3465216" cy="2924944"/>
          </a:xfrm>
          <a:prstGeom prst="rect">
            <a:avLst/>
          </a:prstGeom>
        </p:spPr>
      </p:pic>
      <p:pic>
        <p:nvPicPr>
          <p:cNvPr id="7" name="~PP2782.WAV">
            <a:hlinkClick r:id="" action="ppaction://media"/>
          </p:cNvPr>
          <p:cNvPicPr>
            <a:picLocks noRot="1" noChangeAspect="1"/>
          </p:cNvPicPr>
          <p:nvPr>
            <a:wavAudioFile r:embed="rId2" name="~PP2782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2.6|10.1|3.1|22.3|9.3|17.9|1|3.9|5.9|0.6|0.7|0.5|1|0.9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58.4|10.3|7.8|0.8|1.3|6.9|17.7|1|0.8|18.8|1|1.4|2|7.5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57.5|1.6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3|1.7|1.4|1.1|1.4|2.8|3|2|3.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|3.6|4.9|2.1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2|2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10|19.4|1.5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|11|4.8|4.7|3.7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.2|5.5|4.6|1.6|3|9.5|8|1.3|25.9|1.7|3.7|3|1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6.1|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408</Words>
  <Application>Microsoft Office PowerPoint</Application>
  <PresentationFormat>Pokaz na ekranie (4:3)</PresentationFormat>
  <Paragraphs>52</Paragraphs>
  <Slides>14</Slides>
  <Notes>0</Notes>
  <HiddenSlides>0</HiddenSlides>
  <MMClips>14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Przepływ</vt:lpstr>
      <vt:lpstr>BUDOWA I FUNKCJE UKŁADU NERWOWEGO CZŁOWIEKA</vt:lpstr>
      <vt:lpstr>Budowa układu nerwowego człowieka.</vt:lpstr>
      <vt:lpstr>Wszystkie nerwy w organizmie tworzą układ nerwowy</vt:lpstr>
      <vt:lpstr>Slajd 4</vt:lpstr>
      <vt:lpstr>Budowa układu nerwowego</vt:lpstr>
      <vt:lpstr>Budowa mózgowia człowieka</vt:lpstr>
      <vt:lpstr>Slajd 7</vt:lpstr>
      <vt:lpstr>Każda półkula mózgu dzieli się na  4 płaty</vt:lpstr>
      <vt:lpstr>Centralny, czyli ośrodkowy układ nerwowy jest dobrze chroniony.</vt:lpstr>
      <vt:lpstr>FUNKCJE UKŁADU NERWOWEGO</vt:lpstr>
      <vt:lpstr>Podział układu nerwowego pod względem funkcjonalnym</vt:lpstr>
      <vt:lpstr>Co to jest ośrodek?</vt:lpstr>
      <vt:lpstr>Co to jest łuk odruchowy?</vt:lpstr>
      <vt:lpstr>Przewodzenie w synapsach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I FUNKCJE UKŁADU NERWOWEGO CZŁOWIEKA</dc:title>
  <dc:creator>Magda</dc:creator>
  <cp:lastModifiedBy>magda</cp:lastModifiedBy>
  <cp:revision>36</cp:revision>
  <dcterms:created xsi:type="dcterms:W3CDTF">2012-12-03T22:11:58Z</dcterms:created>
  <dcterms:modified xsi:type="dcterms:W3CDTF">2020-04-15T06:55:42Z</dcterms:modified>
</cp:coreProperties>
</file>